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7104063" cy="10234613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F88"/>
    <a:srgbClr val="294735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2333" y="48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s://www.ihps.si/rastline-tla-in-okolje/pilotni-projekt-vpliv-podsevkov-na-pridelek-kakovost-hmelja-varovanje-naravnih-virov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576214" y="331096"/>
            <a:ext cx="17641960" cy="2016224"/>
          </a:xfrm>
          <a:prstGeom prst="roundRect">
            <a:avLst/>
          </a:prstGeom>
          <a:solidFill>
            <a:srgbClr val="294735"/>
          </a:solidFill>
          <a:ln>
            <a:solidFill>
              <a:srgbClr val="29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6800" b="1" dirty="0">
                <a:solidFill>
                  <a:srgbClr val="E4B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Vpliv podsevkov na pridelek in kakovost </a:t>
            </a:r>
          </a:p>
          <a:p>
            <a:r>
              <a:rPr lang="sl-SI" sz="6800" b="1" dirty="0">
                <a:solidFill>
                  <a:srgbClr val="E4BF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hmelja ter varovanje naravnih virov</a:t>
            </a:r>
            <a:endParaRPr lang="sl-SI" sz="6800" b="1" dirty="0">
              <a:solidFill>
                <a:srgbClr val="E4B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11788584" y="2835504"/>
            <a:ext cx="9176877" cy="6883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Tip projekta</a:t>
            </a:r>
            <a:r>
              <a:rPr lang="sl-SI" sz="32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pilotni projekt</a:t>
            </a:r>
          </a:p>
          <a:p>
            <a:r>
              <a:rPr lang="sl-SI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511802" cy="38883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57350"/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Vodilni partner</a:t>
            </a:r>
            <a:r>
              <a:rPr lang="sl-SI" sz="32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	</a:t>
            </a:r>
            <a:r>
              <a:rPr lang="sl-SI" sz="32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Inštitut za hmeljarstvo in 				pivovarstvo Slovenije (IHPS)</a:t>
            </a:r>
            <a:endParaRPr lang="sl-SI" sz="3200" dirty="0">
              <a:solidFill>
                <a:srgbClr val="29473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Ostali člani partnerstva</a:t>
            </a:r>
            <a:r>
              <a:rPr lang="sl-SI" sz="32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</a:p>
          <a:p>
            <a:endParaRPr lang="sl-SI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35691" y="6984861"/>
            <a:ext cx="10497707" cy="14381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Obdobje trajanja projekta</a:t>
            </a:r>
            <a:r>
              <a:rPr lang="sl-SI" sz="3200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dec. 2023 – dec. 2024</a:t>
            </a:r>
          </a:p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Višina javnih sredstev</a:t>
            </a:r>
            <a:r>
              <a:rPr lang="sl-SI" sz="3200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75.000,00 €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1788584" y="3753448"/>
            <a:ext cx="9176877" cy="5030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Namen in cilji projekta: </a:t>
            </a:r>
          </a:p>
          <a:p>
            <a:r>
              <a:rPr lang="sl-SI" sz="2400" b="0" i="0" dirty="0">
                <a:solidFill>
                  <a:srgbClr val="2947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Partnerstvo smo ustanovili z namenom rešitve praktičnega problema na kmetijskih gospodarstvih, in sicer nizke vsebnosti organske snovi v tleh hmeljišč, ki je na spodnji meji zadovoljive, pestrost življenja v tleh je zato pričakovano nizka. Tla imajo zaradi tega manjšo zadrževalno kapaciteto za vodo </a:t>
            </a:r>
            <a:r>
              <a:rPr lang="sl-SI" sz="2400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hranila, to pa z leti vodi tudi v poslabšanje rodovitnosti tal in </a:t>
            </a:r>
            <a:r>
              <a:rPr lang="sl-SI" sz="2400" b="0" i="0" dirty="0">
                <a:solidFill>
                  <a:srgbClr val="2947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slabo vpliva na stabilnost pridelka hmelja. </a:t>
            </a:r>
          </a:p>
          <a:p>
            <a:r>
              <a:rPr lang="sl-SI" sz="2400" b="0" i="0" dirty="0">
                <a:solidFill>
                  <a:srgbClr val="2947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 izziv pa je bila nova zakonodaja, ki je zapovedovala, da je večji delež kmetijskih površin, tudi hmeljišč, pokrit z rastlinami čez zimo, ne glede na stanje tal jeseni, ko je v hmeljiščih v veliko primerih potrebno rahljanje zbite ornice.</a:t>
            </a:r>
            <a:endParaRPr lang="sl-SI" sz="2400" dirty="0">
              <a:solidFill>
                <a:srgbClr val="2947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6D4A03E-139A-4D1C-160C-E4AE4E5BD1FB}"/>
              </a:ext>
            </a:extLst>
          </p:cNvPr>
          <p:cNvSpPr txBox="1"/>
          <p:nvPr/>
        </p:nvSpPr>
        <p:spPr>
          <a:xfrm>
            <a:off x="6744172" y="9337252"/>
            <a:ext cx="134415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 je površina pod hmeljišči v hmeljarskih regijah velika, hmeljarji v glavnem nimajo dovolj svojega hlevskega gnoja, s katerim bi v tla vračali takšno količino organske snovi, ki se letno razgradi zaradi pogostega obdelovanja oziroma obračanja tal. Zato je ena od rešitev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zaoravanje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podsevkov /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podorin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Zaradi vključevanja podsevkov in njihovega pestrega vrstenja se ohranja in izboljšuje rodovitnost tal ter se varuje podtalnica in druge vode, povečuje se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biodiverziteta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 bistveno popestri izgled krajine s pestrostjo rastlinja. Sicer se ta ukrep v praksi hmeljarskih kmetij v neki meri že izvaja, vendar pa še ni ugotovljeno / potrjeno, kateri podsevki so najbolj primerni za vključevanje v hmeljišča; imamo širok nabor predlogov, vendar pa ni določeno in ugotovljeno, kateri točno so najbolj ugodni v smislu povečevanja rodovitnosti tal in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biodiverzitete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oziroma v kateri namen pri kakšni strukturi / teksturi tal ter ali naj bodo podsevki prezimni ali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neprezimni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glede na tip tal in stanje tal jeseni. Poleg tega je problem tudi, da se ne ve vseh prednosti mešanic v primerjavi s setvijo ene same vrste rastlin v praksi na večjih </a:t>
            </a:r>
          </a:p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površinah. 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je žal le enoletni, smo se pa potrudili priti do čim več novih </a:t>
            </a:r>
          </a:p>
          <a:p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 in narediti obsežen prenos znanja v prakso.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5BA6402-ECD2-496D-8BDE-31E55CD092C6}"/>
              </a:ext>
            </a:extLst>
          </p:cNvPr>
          <p:cNvSpPr txBox="1"/>
          <p:nvPr/>
        </p:nvSpPr>
        <p:spPr>
          <a:xfrm>
            <a:off x="6724812" y="13170931"/>
            <a:ext cx="2017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4BC0C593-8E5C-80EA-6EFA-DEF07B3B9E15}"/>
              </a:ext>
            </a:extLst>
          </p:cNvPr>
          <p:cNvSpPr txBox="1"/>
          <p:nvPr/>
        </p:nvSpPr>
        <p:spPr>
          <a:xfrm>
            <a:off x="6744172" y="13951236"/>
            <a:ext cx="8449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Vzorčili smo tla v poskusih 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 </a:t>
            </a:r>
          </a:p>
          <a:p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setvijo podsevkov, 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sezono in </a:t>
            </a:r>
          </a:p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oktobru z namenom ugotoviti, koliko dušika se je s podsevki ‘rešilo‘‘ pred izpiranjem iz tal. Vzorčili smo tudi nadzemno biomaso podsevkov s ciljem ugotoviti, koliko dušika so posamezni podsevki zajeli v svojo biomaso pred zimo. Analize in obdelava podatkov so v teku. 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B127426-F978-4D00-AFEE-DE97CB41FF48}"/>
              </a:ext>
            </a:extLst>
          </p:cNvPr>
          <p:cNvSpPr txBox="1"/>
          <p:nvPr/>
        </p:nvSpPr>
        <p:spPr>
          <a:xfrm>
            <a:off x="1163078" y="14428589"/>
            <a:ext cx="52572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pilotnim projektom želimo prispevati k razvoju izboljšane tehnologije pridelave hmelja s ciljem stabilnega in kakovostnega pridelka ob istočasnem povečevanju rodovitnosti tal ter ohranjanju drugih naravnih virov. </a:t>
            </a:r>
          </a:p>
        </p:txBody>
      </p:sp>
      <p:pic>
        <p:nvPicPr>
          <p:cNvPr id="23" name="Slika 22" descr="Osebe v hmeljišču med vrstami vzorčijo zemljo">
            <a:extLst>
              <a:ext uri="{FF2B5EF4-FFF2-40B4-BE49-F238E27FC236}">
                <a16:creationId xmlns:a16="http://schemas.microsoft.com/office/drawing/2014/main" id="{E17E45C3-1B31-C3B9-FAC4-859A7150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0" y="9411106"/>
            <a:ext cx="4990694" cy="4990694"/>
          </a:xfrm>
          <a:prstGeom prst="rect">
            <a:avLst/>
          </a:prstGeom>
        </p:spPr>
      </p:pic>
      <p:sp>
        <p:nvSpPr>
          <p:cNvPr id="30" name="Puščica: desno 29">
            <a:extLst>
              <a:ext uri="{FF2B5EF4-FFF2-40B4-BE49-F238E27FC236}">
                <a16:creationId xmlns:a16="http://schemas.microsoft.com/office/drawing/2014/main" id="{62336758-20D1-19F1-B8AB-4C999174505D}"/>
              </a:ext>
            </a:extLst>
          </p:cNvPr>
          <p:cNvSpPr/>
          <p:nvPr/>
        </p:nvSpPr>
        <p:spPr>
          <a:xfrm>
            <a:off x="10826742" y="12704065"/>
            <a:ext cx="6334364" cy="2300835"/>
          </a:xfrm>
          <a:prstGeom prst="rightArrow">
            <a:avLst/>
          </a:prstGeom>
          <a:solidFill>
            <a:srgbClr val="2947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E4B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>
              <a:solidFill>
                <a:srgbClr val="E4B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2000" dirty="0">
              <a:solidFill>
                <a:srgbClr val="E4B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Dodelave na sejalnicah in priključkih za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zadelavo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podsevkov (partner podjetje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Agriteh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d.o.o.) + prikazi v praksi in prenos znanja</a:t>
            </a:r>
          </a:p>
          <a:p>
            <a:pPr algn="ctr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Slika 28" descr="Prikaz sejalnice osebam.">
            <a:extLst>
              <a:ext uri="{FF2B5EF4-FFF2-40B4-BE49-F238E27FC236}">
                <a16:creationId xmlns:a16="http://schemas.microsoft.com/office/drawing/2014/main" id="{5029F344-D5F3-49C6-780A-39FD6AC6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625" y="12313568"/>
            <a:ext cx="3875899" cy="2906925"/>
          </a:xfrm>
          <a:prstGeom prst="rect">
            <a:avLst/>
          </a:prstGeom>
        </p:spPr>
      </p:pic>
      <p:sp>
        <p:nvSpPr>
          <p:cNvPr id="41" name="Puščica: desno 40">
            <a:extLst>
              <a:ext uri="{FF2B5EF4-FFF2-40B4-BE49-F238E27FC236}">
                <a16:creationId xmlns:a16="http://schemas.microsoft.com/office/drawing/2014/main" id="{41918B00-B146-8000-3FA8-846CFCB67386}"/>
              </a:ext>
            </a:extLst>
          </p:cNvPr>
          <p:cNvSpPr/>
          <p:nvPr/>
        </p:nvSpPr>
        <p:spPr>
          <a:xfrm>
            <a:off x="1163077" y="16086594"/>
            <a:ext cx="6311355" cy="3114606"/>
          </a:xfrm>
          <a:prstGeom prst="rightArrow">
            <a:avLst/>
          </a:prstGeom>
          <a:solidFill>
            <a:srgbClr val="2947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video filmov (posnetki izvedenih predavanj in prikazov), letak, e-brošura, poučni plakat s shemo, druge poučne vsebine = trajno na voljo na spletni strani projekta; Intervju v oddaji Ljudje in zemlja = v arhivu oddaj</a:t>
            </a:r>
          </a:p>
        </p:txBody>
      </p:sp>
      <p:pic>
        <p:nvPicPr>
          <p:cNvPr id="39" name="Slika 38" descr="Zaslonski posnetek oddaje.">
            <a:extLst>
              <a:ext uri="{FF2B5EF4-FFF2-40B4-BE49-F238E27FC236}">
                <a16:creationId xmlns:a16="http://schemas.microsoft.com/office/drawing/2014/main" id="{B7916E21-1F69-6D80-D6EE-6174E0DCF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94" y="16526232"/>
            <a:ext cx="4472760" cy="2515927"/>
          </a:xfrm>
          <a:prstGeom prst="rect">
            <a:avLst/>
          </a:prstGeom>
        </p:spPr>
      </p:pic>
      <p:sp>
        <p:nvSpPr>
          <p:cNvPr id="40" name="Puščica: desno 39">
            <a:extLst>
              <a:ext uri="{FF2B5EF4-FFF2-40B4-BE49-F238E27FC236}">
                <a16:creationId xmlns:a16="http://schemas.microsoft.com/office/drawing/2014/main" id="{D7AD431C-8B9A-53A6-F75D-925A655CFEA1}"/>
              </a:ext>
            </a:extLst>
          </p:cNvPr>
          <p:cNvSpPr/>
          <p:nvPr/>
        </p:nvSpPr>
        <p:spPr>
          <a:xfrm>
            <a:off x="10297294" y="14956025"/>
            <a:ext cx="6912769" cy="4281119"/>
          </a:xfrm>
          <a:prstGeom prst="rightArrow">
            <a:avLst>
              <a:gd name="adj1" fmla="val 50000"/>
              <a:gd name="adj2" fmla="val 44204"/>
            </a:avLst>
          </a:prstGeom>
          <a:solidFill>
            <a:srgbClr val="2947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Poskusi v praksi na 3 hmeljarskih kmetijah z 12 različnimi podsevki – po ena vrsta in različne mešanice; v letu 2024 so se najbolje pokazale sudanska trava,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abesniska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giozotija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mešanica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meliorativna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redkev+bela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gorjušica+krma</a:t>
            </a:r>
            <a:r>
              <a:rPr lang="sl-SI" sz="2000" dirty="0">
                <a:solidFill>
                  <a:srgbClr val="E4B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ogrščica, ki so najbolj uspešno zatrle/prerastle tudi plevel.</a:t>
            </a:r>
          </a:p>
        </p:txBody>
      </p:sp>
      <p:pic>
        <p:nvPicPr>
          <p:cNvPr id="32" name="Slika 31" descr="Hmeljišče z medvrstnim posevkom.">
            <a:extLst>
              <a:ext uri="{FF2B5EF4-FFF2-40B4-BE49-F238E27FC236}">
                <a16:creationId xmlns:a16="http://schemas.microsoft.com/office/drawing/2014/main" id="{FC3B3EFC-22F7-405E-9939-0600DC36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8625" y="14899198"/>
            <a:ext cx="3174300" cy="4233950"/>
          </a:xfrm>
          <a:prstGeom prst="rect">
            <a:avLst/>
          </a:prstGeom>
        </p:spPr>
      </p:pic>
      <p:sp>
        <p:nvSpPr>
          <p:cNvPr id="5" name="Zaobljeni pravokotn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825" y="8887978"/>
            <a:ext cx="20569523" cy="105095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294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ctr">
              <a:buFontTx/>
              <a:buChar char="-"/>
            </a:pPr>
            <a:endParaRPr lang="sl-SI" dirty="0">
              <a:solidFill>
                <a:srgbClr val="294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7F19C6C-ED8F-A7A5-699D-5C8B5030A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5" y="4463222"/>
            <a:ext cx="8033635" cy="2071711"/>
          </a:xfrm>
          <a:prstGeom prst="rect">
            <a:avLst/>
          </a:prstGeom>
        </p:spPr>
      </p:pic>
      <p:sp>
        <p:nvSpPr>
          <p:cNvPr id="15" name="Zaobljeni pravokotnik 14"/>
          <p:cNvSpPr/>
          <p:nvPr/>
        </p:nvSpPr>
        <p:spPr>
          <a:xfrm>
            <a:off x="580499" y="19684400"/>
            <a:ext cx="5359224" cy="4942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 kmeta:</a:t>
            </a:r>
          </a:p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Hmeljarje zanima, katere podsevke izbrati, da bodo tla čim bolj pridobivala </a:t>
            </a:r>
          </a:p>
          <a:p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rodovitnosti in kapaciteti za zadrževanje vode in hranil. Vsebnost organske snovi v tleh hmeljišč je namreč na spodnji meji še zadovoljive, živinoreje pa v glavnem na kmetijah nimajo. Obenem so organska / ekološka gnojila draga, tako je velika prednost, da se bo s pravilno izbranimi podsevki povečevala vsebnost organske snovi v tleh, s čimer bo manjša potreba 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nabavi organskih gnojil.</a:t>
            </a:r>
            <a:endParaRPr lang="sl-SI" sz="2000" dirty="0">
              <a:solidFill>
                <a:srgbClr val="294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6785103" y="19705798"/>
            <a:ext cx="6320503" cy="49658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294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 svetovalca: </a:t>
            </a:r>
          </a:p>
          <a:p>
            <a:pPr lvl="0"/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praksi je glede podsevkov v hmeljiščih še kar nekaj dilem; ali izbrati prezimne, </a:t>
            </a:r>
            <a:r>
              <a:rPr lang="sl-SI" sz="2000" dirty="0" err="1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neprezimne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metuljnice, trave, križnice … in v katerih primerih katere, problematična pa je bila tudi zakonodaja, ki je enačila hmeljišča z njivami in zahtevala pokritost tal čez zimo tudi v hmeljiščih, ne glede na stanje tal jeseni. 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praksi želimo rešitve, ki bodo najbolj pozitivno vplivale na povečevanje rodovitnosti tal ob istočasnem ohranjanju pridelka hmelja in njegove kakovosti. Sploh z</a:t>
            </a:r>
            <a:r>
              <a:rPr lang="sl-SI" sz="2000" dirty="0">
                <a:solidFill>
                  <a:srgbClr val="2947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kmetije, ki pridelujejo hmelj po smernicah ekološke pridelave je zelo pomembno, da so tla rodovitna, bogata z življenjem, s čimer se podpira vitalnost rastlin. 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13393638" y="19641500"/>
            <a:ext cx="7421488" cy="4989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Pogled raziskovalca: </a:t>
            </a:r>
          </a:p>
          <a:p>
            <a:pPr lvl="0"/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 treh KG smo v hmeljiščih posejali različne podsevke (prezimni, </a:t>
            </a:r>
            <a:r>
              <a:rPr lang="sl-SI" sz="2000" dirty="0" err="1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neprezimni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metuljnice, z veliko nadzemne mase, mešanice, samostojni posevki </a:t>
            </a:r>
            <a:r>
              <a:rPr lang="sl-SI" sz="2000" dirty="0" err="1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ipd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v strokovno pravilno zastavljenih poskusih, kar bo omogočalo pridobitev zanesljivih podatkov, katere rastlinske vrste oziroma njihove mešanice se v danih razmerah leta na večjih površinah najbolje obnesejo glede na varovanje okolja (zmanjšanje izpiranje dušika iz tal), povečevanje rodovitnosti tal (dajo veliko tako nadzemne kot podzemne biomase za </a:t>
            </a:r>
            <a:r>
              <a:rPr lang="sl-SI" sz="2000" dirty="0" err="1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zadelavo</a:t>
            </a:r>
            <a:r>
              <a:rPr lang="sl-SI" sz="2000" dirty="0">
                <a:solidFill>
                  <a:srgbClr val="29473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 tla) in uspešno zatrejo / prerastejo plevel. Projekt je žal le enoleten, kar je v poljskih poskusih premalo za pridobitev trdnih sklepov, bomo pa za nalogo skušali pridobiti sredstva za nadaljevanje v prihodnjih letih.     </a:t>
            </a:r>
            <a:endParaRPr lang="sl-SI" sz="2000" b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874876"/>
            <a:ext cx="20269050" cy="1849759"/>
          </a:xfrm>
          <a:prstGeom prst="roundRect">
            <a:avLst/>
          </a:prstGeom>
          <a:solidFill>
            <a:srgbClr val="294735"/>
          </a:solidFill>
          <a:ln>
            <a:solidFill>
              <a:srgbClr val="29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Kontaktni podatki vodilnega partnerja: dr. Barbara Čeh; barbara.ceh@ihps.si 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Spletna stran projekta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https://www.ihps.si/rastline-tla-in-okolje/pilotni-projekt-vpliv-podsevkov-na-pridelek-kakovost-hmelja-varovanje-naravnih-virov/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 descr="Logotip: AKIS">
            <a:extLst>
              <a:ext uri="{FF2B5EF4-FFF2-40B4-BE49-F238E27FC236}">
                <a16:creationId xmlns:a16="http://schemas.microsoft.com/office/drawing/2014/main" id="{D87772BA-AD6F-4010-9FFB-C453B56AC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37" y="27058454"/>
            <a:ext cx="3273552" cy="1572768"/>
          </a:xfrm>
          <a:prstGeom prst="rect">
            <a:avLst/>
          </a:prstGeom>
        </p:spPr>
      </p:pic>
      <p:pic>
        <p:nvPicPr>
          <p:cNvPr id="25" name="Slika 24" descr="Združen logotip: Sofinancira Evropska unija. Skupna kmetijska politika">
            <a:extLst>
              <a:ext uri="{FF2B5EF4-FFF2-40B4-BE49-F238E27FC236}">
                <a16:creationId xmlns:a16="http://schemas.microsoft.com/office/drawing/2014/main" id="{8FFE5BD8-EC44-4D3E-9CDF-3FF0B01BA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6" y="27189574"/>
            <a:ext cx="9088212" cy="893746"/>
          </a:xfrm>
          <a:prstGeom prst="rect">
            <a:avLst/>
          </a:prstGeom>
        </p:spPr>
      </p:pic>
      <p:pic>
        <p:nvPicPr>
          <p:cNvPr id="44" name="Slika 43" descr="QR koda s povezavo na spletno stran projekta.">
            <a:extLst>
              <a:ext uri="{FF2B5EF4-FFF2-40B4-BE49-F238E27FC236}">
                <a16:creationId xmlns:a16="http://schemas.microsoft.com/office/drawing/2014/main" id="{E5FBA302-7D58-B09C-988A-58201ADC63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44" y="287168"/>
            <a:ext cx="2104080" cy="2104080"/>
          </a:xfrm>
          <a:prstGeom prst="rect">
            <a:avLst/>
          </a:prstGeom>
        </p:spPr>
      </p:pic>
      <p:pic>
        <p:nvPicPr>
          <p:cNvPr id="6" name="Picture 3" title="logotip Ministrstva za kmetijstvo, gozdarstvo in prehrano Republike Slovenij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10297294" y="26781462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A830AA82-2B2C-1015-C0E0-2EEFD76E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46" y="19397566"/>
            <a:ext cx="1401366" cy="2556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961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 Presentation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Predstavitveni plakat Vpliv podsevkov na pridelek in kakovost </dc:title>
  <dc:creator>Vesna Miličić</dc:creator>
  <cp:lastModifiedBy>Jolanda Persolja</cp:lastModifiedBy>
  <cp:revision>104</cp:revision>
  <cp:lastPrinted>2024-11-07T10:52:20Z</cp:lastPrinted>
  <dcterms:created xsi:type="dcterms:W3CDTF">2019-10-01T08:14:05Z</dcterms:created>
  <dcterms:modified xsi:type="dcterms:W3CDTF">2024-12-09T05:20:00Z</dcterms:modified>
</cp:coreProperties>
</file>